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374" r:id="rId3"/>
    <p:sldId id="286" r:id="rId4"/>
    <p:sldId id="317" r:id="rId5"/>
    <p:sldId id="323" r:id="rId6"/>
    <p:sldId id="319" r:id="rId7"/>
    <p:sldId id="320" r:id="rId8"/>
    <p:sldId id="318" r:id="rId9"/>
    <p:sldId id="321" r:id="rId10"/>
    <p:sldId id="372" r:id="rId11"/>
    <p:sldId id="373" r:id="rId12"/>
    <p:sldId id="388" r:id="rId13"/>
    <p:sldId id="273" r:id="rId14"/>
    <p:sldId id="274" r:id="rId15"/>
    <p:sldId id="280" r:id="rId16"/>
    <p:sldId id="258" r:id="rId17"/>
    <p:sldId id="375" r:id="rId18"/>
    <p:sldId id="361" r:id="rId19"/>
    <p:sldId id="285" r:id="rId20"/>
    <p:sldId id="265" r:id="rId21"/>
    <p:sldId id="368" r:id="rId22"/>
    <p:sldId id="382" r:id="rId23"/>
    <p:sldId id="383" r:id="rId24"/>
    <p:sldId id="384" r:id="rId25"/>
    <p:sldId id="385" r:id="rId26"/>
    <p:sldId id="376" r:id="rId27"/>
    <p:sldId id="297" r:id="rId28"/>
    <p:sldId id="390" r:id="rId29"/>
    <p:sldId id="364" r:id="rId30"/>
    <p:sldId id="366" r:id="rId31"/>
    <p:sldId id="387" r:id="rId32"/>
    <p:sldId id="365" r:id="rId33"/>
    <p:sldId id="371" r:id="rId34"/>
    <p:sldId id="391" r:id="rId35"/>
    <p:sldId id="313" r:id="rId36"/>
    <p:sldId id="309" r:id="rId37"/>
    <p:sldId id="322" r:id="rId38"/>
    <p:sldId id="316" r:id="rId39"/>
    <p:sldId id="369" r:id="rId40"/>
    <p:sldId id="370" r:id="rId41"/>
    <p:sldId id="386" r:id="rId42"/>
  </p:sldIdLst>
  <p:sldSz cx="16259175" cy="9145588"/>
  <p:notesSz cx="6858000" cy="9144000"/>
  <p:defaultTextStyle>
    <a:defPPr>
      <a:defRPr lang="zh-CN"/>
    </a:defPPr>
    <a:lvl1pPr marL="0" algn="l" defTabSz="16256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800" algn="l" defTabSz="16256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600" algn="l" defTabSz="16256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400" algn="l" defTabSz="16256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1835" algn="l" defTabSz="16256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4635" algn="l" defTabSz="16256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7435" algn="l" defTabSz="16256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90235" algn="l" defTabSz="16256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3035" algn="l" defTabSz="162560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3">
          <p15:clr>
            <a:srgbClr val="A4A3A4"/>
          </p15:clr>
        </p15:guide>
        <p15:guide id="2" pos="51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B3"/>
    <a:srgbClr val="01072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620" autoAdjust="0"/>
  </p:normalViewPr>
  <p:slideViewPr>
    <p:cSldViewPr>
      <p:cViewPr varScale="1">
        <p:scale>
          <a:sx n="88" d="100"/>
          <a:sy n="88" d="100"/>
        </p:scale>
        <p:origin x="612" y="84"/>
      </p:cViewPr>
      <p:guideLst>
        <p:guide orient="horz" pos="2903"/>
        <p:guide pos="5105"/>
      </p:guideLst>
    </p:cSldViewPr>
  </p:slideViewPr>
  <p:outlineViewPr>
    <p:cViewPr>
      <p:scale>
        <a:sx n="33" d="100"/>
        <a:sy n="33" d="100"/>
      </p:scale>
      <p:origin x="0" y="11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EBF65-BCB6-4E4A-80BF-A228EBC142C0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39AFB-0720-4D1B-96C2-077C5ED38D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812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439" y="2841062"/>
            <a:ext cx="13820299" cy="196037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8877" y="5182502"/>
            <a:ext cx="11381423" cy="23372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90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3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7902" y="275214"/>
            <a:ext cx="3658314" cy="585148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960" y="275214"/>
            <a:ext cx="10703957" cy="585148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4365" y="5876890"/>
            <a:ext cx="13820299" cy="1816416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4365" y="3876293"/>
            <a:ext cx="13820299" cy="2000596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2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43840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5183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6463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7743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69023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0303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961" y="1600481"/>
            <a:ext cx="7181135" cy="4526219"/>
          </a:xfrm>
        </p:spPr>
        <p:txBody>
          <a:bodyPr/>
          <a:lstStyle>
            <a:lvl1pPr>
              <a:defRPr sz="49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65081" y="1600481"/>
            <a:ext cx="7181135" cy="4526219"/>
          </a:xfrm>
        </p:spPr>
        <p:txBody>
          <a:bodyPr/>
          <a:lstStyle>
            <a:lvl1pPr>
              <a:defRPr sz="49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66248"/>
            <a:ext cx="14633259" cy="152426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959" y="2047173"/>
            <a:ext cx="7183960" cy="853165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2800" indent="0">
              <a:buNone/>
              <a:defRPr sz="3600" b="1"/>
            </a:lvl2pPr>
            <a:lvl3pPr marL="1625600" indent="0">
              <a:buNone/>
              <a:defRPr sz="3200" b="1"/>
            </a:lvl3pPr>
            <a:lvl4pPr marL="2438400" indent="0">
              <a:buNone/>
              <a:defRPr sz="2800" b="1"/>
            </a:lvl4pPr>
            <a:lvl5pPr marL="3251835" indent="0">
              <a:buNone/>
              <a:defRPr sz="2800" b="1"/>
            </a:lvl5pPr>
            <a:lvl6pPr marL="4064635" indent="0">
              <a:buNone/>
              <a:defRPr sz="2800" b="1"/>
            </a:lvl6pPr>
            <a:lvl7pPr marL="4877435" indent="0">
              <a:buNone/>
              <a:defRPr sz="2800" b="1"/>
            </a:lvl7pPr>
            <a:lvl8pPr marL="5690235" indent="0">
              <a:buNone/>
              <a:defRPr sz="2800" b="1"/>
            </a:lvl8pPr>
            <a:lvl9pPr marL="6503035" indent="0">
              <a:buNone/>
              <a:defRPr sz="2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12959" y="2900338"/>
            <a:ext cx="7183960" cy="5269299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259439" y="2047173"/>
            <a:ext cx="7186782" cy="853165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2800" indent="0">
              <a:buNone/>
              <a:defRPr sz="3600" b="1"/>
            </a:lvl2pPr>
            <a:lvl3pPr marL="1625600" indent="0">
              <a:buNone/>
              <a:defRPr sz="3200" b="1"/>
            </a:lvl3pPr>
            <a:lvl4pPr marL="2438400" indent="0">
              <a:buNone/>
              <a:defRPr sz="2800" b="1"/>
            </a:lvl4pPr>
            <a:lvl5pPr marL="3251835" indent="0">
              <a:buNone/>
              <a:defRPr sz="2800" b="1"/>
            </a:lvl5pPr>
            <a:lvl6pPr marL="4064635" indent="0">
              <a:buNone/>
              <a:defRPr sz="2800" b="1"/>
            </a:lvl6pPr>
            <a:lvl7pPr marL="4877435" indent="0">
              <a:buNone/>
              <a:defRPr sz="2800" b="1"/>
            </a:lvl7pPr>
            <a:lvl8pPr marL="5690235" indent="0">
              <a:buNone/>
              <a:defRPr sz="2800" b="1"/>
            </a:lvl8pPr>
            <a:lvl9pPr marL="6503035" indent="0">
              <a:buNone/>
              <a:defRPr sz="2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259439" y="2900338"/>
            <a:ext cx="7186782" cy="5269299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62" y="364129"/>
            <a:ext cx="5349157" cy="1549670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6884" y="364132"/>
            <a:ext cx="9089331" cy="7805506"/>
          </a:xfrm>
        </p:spPr>
        <p:txBody>
          <a:bodyPr/>
          <a:lstStyle>
            <a:lvl1pPr>
              <a:defRPr sz="5700"/>
            </a:lvl1pPr>
            <a:lvl2pPr>
              <a:defRPr sz="49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12962" y="1913802"/>
            <a:ext cx="5349157" cy="6255836"/>
          </a:xfrm>
        </p:spPr>
        <p:txBody>
          <a:bodyPr/>
          <a:lstStyle>
            <a:lvl1pPr marL="0" indent="0">
              <a:buNone/>
              <a:defRPr sz="2500"/>
            </a:lvl1pPr>
            <a:lvl2pPr marL="812800" indent="0">
              <a:buNone/>
              <a:defRPr sz="2100"/>
            </a:lvl2pPr>
            <a:lvl3pPr marL="1625600" indent="0">
              <a:buNone/>
              <a:defRPr sz="1700"/>
            </a:lvl3pPr>
            <a:lvl4pPr marL="2438400" indent="0">
              <a:buNone/>
              <a:defRPr sz="1600"/>
            </a:lvl4pPr>
            <a:lvl5pPr marL="3251835" indent="0">
              <a:buNone/>
              <a:defRPr sz="1600"/>
            </a:lvl5pPr>
            <a:lvl6pPr marL="4064635" indent="0">
              <a:buNone/>
              <a:defRPr sz="1600"/>
            </a:lvl6pPr>
            <a:lvl7pPr marL="4877435" indent="0">
              <a:buNone/>
              <a:defRPr sz="1600"/>
            </a:lvl7pPr>
            <a:lvl8pPr marL="5690235" indent="0">
              <a:buNone/>
              <a:defRPr sz="1600"/>
            </a:lvl8pPr>
            <a:lvl9pPr marL="6503035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6915" y="6401911"/>
            <a:ext cx="9755505" cy="755783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186915" y="817176"/>
            <a:ext cx="9755505" cy="5487353"/>
          </a:xfrm>
        </p:spPr>
        <p:txBody>
          <a:bodyPr/>
          <a:lstStyle>
            <a:lvl1pPr marL="0" indent="0">
              <a:buNone/>
              <a:defRPr sz="5700"/>
            </a:lvl1pPr>
            <a:lvl2pPr marL="812800" indent="0">
              <a:buNone/>
              <a:defRPr sz="4900"/>
            </a:lvl2pPr>
            <a:lvl3pPr marL="1625600" indent="0">
              <a:buNone/>
              <a:defRPr sz="4300"/>
            </a:lvl3pPr>
            <a:lvl4pPr marL="2438400" indent="0">
              <a:buNone/>
              <a:defRPr sz="3600"/>
            </a:lvl4pPr>
            <a:lvl5pPr marL="3251835" indent="0">
              <a:buNone/>
              <a:defRPr sz="3600"/>
            </a:lvl5pPr>
            <a:lvl6pPr marL="4064635" indent="0">
              <a:buNone/>
              <a:defRPr sz="3600"/>
            </a:lvl6pPr>
            <a:lvl7pPr marL="4877435" indent="0">
              <a:buNone/>
              <a:defRPr sz="3600"/>
            </a:lvl7pPr>
            <a:lvl8pPr marL="5690235" indent="0">
              <a:buNone/>
              <a:defRPr sz="3600"/>
            </a:lvl8pPr>
            <a:lvl9pPr marL="6503035" indent="0">
              <a:buNone/>
              <a:defRPr sz="36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186915" y="7157696"/>
            <a:ext cx="9755505" cy="1073336"/>
          </a:xfrm>
        </p:spPr>
        <p:txBody>
          <a:bodyPr/>
          <a:lstStyle>
            <a:lvl1pPr marL="0" indent="0">
              <a:buNone/>
              <a:defRPr sz="2500"/>
            </a:lvl1pPr>
            <a:lvl2pPr marL="812800" indent="0">
              <a:buNone/>
              <a:defRPr sz="2100"/>
            </a:lvl2pPr>
            <a:lvl3pPr marL="1625600" indent="0">
              <a:buNone/>
              <a:defRPr sz="1700"/>
            </a:lvl3pPr>
            <a:lvl4pPr marL="2438400" indent="0">
              <a:buNone/>
              <a:defRPr sz="1600"/>
            </a:lvl4pPr>
            <a:lvl5pPr marL="3251835" indent="0">
              <a:buNone/>
              <a:defRPr sz="1600"/>
            </a:lvl5pPr>
            <a:lvl6pPr marL="4064635" indent="0">
              <a:buNone/>
              <a:defRPr sz="1600"/>
            </a:lvl6pPr>
            <a:lvl7pPr marL="4877435" indent="0">
              <a:buNone/>
              <a:defRPr sz="1600"/>
            </a:lvl7pPr>
            <a:lvl8pPr marL="5690235" indent="0">
              <a:buNone/>
              <a:defRPr sz="1600"/>
            </a:lvl8pPr>
            <a:lvl9pPr marL="6503035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12959" y="366248"/>
            <a:ext cx="14633259" cy="1524265"/>
          </a:xfrm>
          <a:prstGeom prst="rect">
            <a:avLst/>
          </a:prstGeom>
        </p:spPr>
        <p:txBody>
          <a:bodyPr vert="horz" lIns="162577" tIns="81288" rIns="162577" bIns="8128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959" y="2133973"/>
            <a:ext cx="14633259" cy="6035665"/>
          </a:xfrm>
          <a:prstGeom prst="rect">
            <a:avLst/>
          </a:prstGeom>
        </p:spPr>
        <p:txBody>
          <a:bodyPr vert="horz" lIns="162577" tIns="81288" rIns="162577" bIns="8128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12961" y="8476606"/>
            <a:ext cx="3793808" cy="486919"/>
          </a:xfrm>
          <a:prstGeom prst="rect">
            <a:avLst/>
          </a:prstGeom>
        </p:spPr>
        <p:txBody>
          <a:bodyPr vert="horz" lIns="162577" tIns="81288" rIns="162577" bIns="8128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460D-7430-42C3-9ECD-2FF50E9819A7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5219" y="8476606"/>
            <a:ext cx="5148740" cy="486919"/>
          </a:xfrm>
          <a:prstGeom prst="rect">
            <a:avLst/>
          </a:prstGeom>
        </p:spPr>
        <p:txBody>
          <a:bodyPr vert="horz" lIns="162577" tIns="81288" rIns="162577" bIns="81288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410" y="8476606"/>
            <a:ext cx="3793808" cy="486919"/>
          </a:xfrm>
          <a:prstGeom prst="rect">
            <a:avLst/>
          </a:prstGeom>
        </p:spPr>
        <p:txBody>
          <a:bodyPr vert="horz" lIns="162577" tIns="81288" rIns="162577" bIns="81288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E0518-87CB-45E4-BD8B-15EBE50009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625600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0" indent="-609600" algn="l" defTabSz="1625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0800" indent="-508000" algn="l" defTabSz="1625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4900" kern="1200">
          <a:solidFill>
            <a:schemeClr val="tx1"/>
          </a:solidFill>
          <a:latin typeface="+mn-lt"/>
          <a:ea typeface="+mn-ea"/>
          <a:cs typeface="+mn-cs"/>
        </a:defRPr>
      </a:lvl2pPr>
      <a:lvl3pPr marL="2032000" indent="-406400" algn="l" defTabSz="1625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44800" indent="-406400" algn="l" defTabSz="1625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235" indent="-406400" algn="l" defTabSz="1625600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71035" indent="-406400" algn="l" defTabSz="1625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835" indent="-406400" algn="l" defTabSz="1625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635" indent="-406400" algn="l" defTabSz="1625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09435" indent="-406400" algn="l" defTabSz="1625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62560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00" algn="l" defTabSz="162560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00" algn="l" defTabSz="162560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00" algn="l" defTabSz="162560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835" algn="l" defTabSz="162560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635" algn="l" defTabSz="162560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435" algn="l" defTabSz="162560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235" algn="l" defTabSz="162560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035" algn="l" defTabSz="162560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汪明玉\Desktop\新建文件夹 (2)\宫玉才11.19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59176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汪明玉\Desktop\新建文件夹 (2)\陈晓晨演讲稿-师资第二版 2016-10-19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6259175" cy="91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汪明玉\Desktop\新建文件夹 (2)\陈晓晨演讲稿-师资第二版 2016-10-19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6259176" cy="91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6819" y="832515"/>
            <a:ext cx="143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80915" y="6517010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C:\Users\汪明玉\Desktop\新建文件夹 (2)\陈晓晨演讲稿-师资第二版 2016-10-19-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" y="-1"/>
            <a:ext cx="16250648" cy="914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71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汪明玉\Desktop\新建文件夹 (3)\CJ-谢总ppt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6"/>
            <a:ext cx="16250635" cy="914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62407" y="828378"/>
            <a:ext cx="4405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LayaBox</a:t>
            </a:r>
            <a:r>
              <a:rPr lang="zh-CN" altLang="en-US" dirty="0" smtClean="0">
                <a:solidFill>
                  <a:schemeClr val="bg1"/>
                </a:solidFill>
              </a:rPr>
              <a:t>旗下第二代引擎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37299" y="7453114"/>
            <a:ext cx="6141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3&gt;1</a:t>
            </a:r>
            <a:r>
              <a:rPr lang="zh-CN" altLang="en-US" dirty="0" smtClean="0">
                <a:solidFill>
                  <a:schemeClr val="bg1"/>
                </a:solidFill>
              </a:rPr>
              <a:t>：同时发三个版本，赚三份钱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78213" y="141729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多端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 descr="演讲稿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635" cy="9143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35560"/>
            <a:ext cx="16259175" cy="17329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6819" y="832515"/>
            <a:ext cx="143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2080915" y="6517010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110242" y="8069393"/>
            <a:ext cx="10061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2016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</a:rPr>
              <a:t>30</a:t>
            </a:r>
            <a:r>
              <a:rPr lang="zh-CN" altLang="en-US" dirty="0" smtClean="0">
                <a:solidFill>
                  <a:schemeClr val="bg1"/>
                </a:solidFill>
              </a:rPr>
              <a:t>日</a:t>
            </a:r>
            <a:r>
              <a:rPr lang="en-US" altLang="zh-CN" dirty="0" err="1" smtClean="0">
                <a:solidFill>
                  <a:schemeClr val="bg1"/>
                </a:solidFill>
              </a:rPr>
              <a:t>LayaBox</a:t>
            </a:r>
            <a:r>
              <a:rPr lang="zh-CN" altLang="en-US" dirty="0" smtClean="0">
                <a:solidFill>
                  <a:schemeClr val="bg1"/>
                </a:solidFill>
              </a:rPr>
              <a:t>旗下第二代引擎</a:t>
            </a:r>
            <a:r>
              <a:rPr lang="en-US" altLang="zh-CN" dirty="0" smtClean="0">
                <a:solidFill>
                  <a:schemeClr val="bg1"/>
                </a:solidFill>
              </a:rPr>
              <a:t>LayaAir1.0</a:t>
            </a:r>
            <a:r>
              <a:rPr lang="zh-CN" altLang="en-US" dirty="0" smtClean="0">
                <a:solidFill>
                  <a:schemeClr val="bg1"/>
                </a:solidFill>
              </a:rPr>
              <a:t>发布会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演讲稿副本-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-395758"/>
            <a:ext cx="16256635" cy="91433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395758"/>
            <a:ext cx="16259175" cy="20931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12957" y="7672954"/>
            <a:ext cx="14633259" cy="12146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2016.6.30  </a:t>
            </a:r>
            <a:r>
              <a:rPr lang="en-US" altLang="zh-CN" sz="4000" dirty="0" err="1" smtClean="0">
                <a:latin typeface="微软雅黑" pitchFamily="34" charset="-122"/>
                <a:ea typeface="微软雅黑" pitchFamily="34" charset="-122"/>
              </a:rPr>
              <a:t>LayaAir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 1.0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发布会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30376" y="6122814"/>
            <a:ext cx="3307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裸</a:t>
            </a:r>
            <a:r>
              <a:rPr lang="zh-CN" altLang="en-US" dirty="0">
                <a:solidFill>
                  <a:schemeClr val="bg1"/>
                </a:solidFill>
              </a:rPr>
              <a:t>跑性能媲美</a:t>
            </a:r>
            <a:r>
              <a:rPr lang="en-US" altLang="zh-CN" dirty="0" smtClean="0">
                <a:solidFill>
                  <a:schemeClr val="bg1"/>
                </a:solidFill>
              </a:rPr>
              <a:t>APP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4276" y="6086955"/>
            <a:ext cx="16241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支持</a:t>
            </a:r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</a:rPr>
              <a:t>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51142" y="6084962"/>
            <a:ext cx="58012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支持（</a:t>
            </a:r>
            <a:r>
              <a:rPr lang="en-US" altLang="zh-CN" dirty="0" smtClean="0">
                <a:solidFill>
                  <a:schemeClr val="bg1"/>
                </a:solidFill>
              </a:rPr>
              <a:t>AS3  TS  JS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</a:rPr>
              <a:t>种开发语言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4392" y="7216326"/>
            <a:ext cx="25699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支持</a:t>
            </a:r>
            <a:r>
              <a:rPr lang="en-US" altLang="zh-CN" dirty="0" smtClean="0">
                <a:solidFill>
                  <a:schemeClr val="bg1"/>
                </a:solidFill>
              </a:rPr>
              <a:t>2D 3D VR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62824" y="719607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完善的工具链</a:t>
            </a:r>
          </a:p>
        </p:txBody>
      </p:sp>
      <p:sp>
        <p:nvSpPr>
          <p:cNvPr id="9" name="矩形 8"/>
          <p:cNvSpPr/>
          <p:nvPr/>
        </p:nvSpPr>
        <p:spPr>
          <a:xfrm>
            <a:off x="9544405" y="7196076"/>
            <a:ext cx="23471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0.4</a:t>
            </a:r>
            <a:r>
              <a:rPr lang="zh-CN" altLang="en-US" dirty="0" smtClean="0">
                <a:solidFill>
                  <a:schemeClr val="bg1"/>
                </a:solidFill>
              </a:rPr>
              <a:t>兆运行库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928182" y="719607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容易学习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 descr="演讲稿-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-683790"/>
            <a:ext cx="16256635" cy="91433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676100"/>
            <a:ext cx="16259175" cy="23811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汪明玉\Desktop\新建文件夹 (3)\演讲稿副本-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-42214"/>
            <a:ext cx="16333869" cy="91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216819" y="832515"/>
            <a:ext cx="143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3706363" y="6517010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7337499" y="559273"/>
            <a:ext cx="2088232" cy="9360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汪明玉\Desktop\新建文件夹 (2)\演讲稿-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52514"/>
            <a:ext cx="16259176" cy="914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99" y="1260426"/>
            <a:ext cx="32099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36" y="2327226"/>
            <a:ext cx="8150101" cy="250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6819" y="832515"/>
            <a:ext cx="143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3706363" y="6517010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7" name="Picture 3" descr="C:\Users\汪明玉\Desktop\谢总演讲幻灯片 2016-8-22\精品游戏导出图\精品游戏ppt 2016-8-26-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12" y="469774"/>
            <a:ext cx="14452803" cy="812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6819" y="832515"/>
            <a:ext cx="143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2080915" y="6517010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8" name="Picture 2" descr="C:\Users\汪明玉\Desktop\新建文件夹 (2)\宫玉才11.19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0414"/>
            <a:ext cx="16259176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演讲稿-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-467766"/>
            <a:ext cx="16255365" cy="91427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467766"/>
            <a:ext cx="16259175" cy="21651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23752" y="7669138"/>
            <a:ext cx="14633259" cy="1214685"/>
          </a:xfrm>
          <a:prstGeom prst="rect">
            <a:avLst/>
          </a:prstGeom>
        </p:spPr>
        <p:txBody>
          <a:bodyPr vert="horz" lIns="162577" tIns="81288" rIns="162577" bIns="81288" rtlCol="0">
            <a:normAutofit/>
          </a:bodyPr>
          <a:lstStyle>
            <a:lvl1pPr marL="0" indent="0" algn="ctr" defTabSz="16256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5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2800" indent="0" algn="ctr" defTabSz="16256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4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25600" indent="0" algn="ctr" defTabSz="16256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4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400" indent="0" algn="ctr" defTabSz="16256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51835" indent="0" algn="ctr" defTabSz="16256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64635" indent="0" algn="ctr" defTabSz="16256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77435" indent="0" algn="ctr" defTabSz="16256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690235" indent="0" algn="ctr" defTabSz="16256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03035" indent="0" algn="ctr" defTabSz="16256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腾讯、</a:t>
            </a:r>
            <a:r>
              <a:rPr lang="en-US" altLang="zh-CN" sz="4000" b="1" dirty="0" err="1" smtClean="0">
                <a:latin typeface="微软雅黑" pitchFamily="34" charset="-122"/>
                <a:ea typeface="微软雅黑" pitchFamily="34" charset="-122"/>
              </a:rPr>
              <a:t>ForGame</a:t>
            </a: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等知名游戏公司都在使用</a:t>
            </a:r>
            <a:r>
              <a:rPr lang="en-US" altLang="zh-CN" sz="4000" b="1" dirty="0" err="1" smtClean="0">
                <a:latin typeface="微软雅黑" pitchFamily="34" charset="-122"/>
                <a:ea typeface="微软雅黑" pitchFamily="34" charset="-122"/>
              </a:rPr>
              <a:t>LayaAir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演讲稿-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335"/>
            <a:ext cx="16210280" cy="91173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3603" y="7921376"/>
            <a:ext cx="309091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FLASH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9752" b="7133"/>
          <a:stretch>
            <a:fillRect/>
          </a:stretch>
        </p:blipFill>
        <p:spPr>
          <a:xfrm rot="16200000">
            <a:off x="3632475" y="2019898"/>
            <a:ext cx="2873541" cy="42484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35560"/>
            <a:ext cx="16259175" cy="17329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1" name="Picture 3" descr="C:\Users\汪明玉\Desktop\陈晓晨演讲稿-师资第二版-2016-10-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1" y="1345661"/>
            <a:ext cx="3237047" cy="114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E:\360同步\layabox 公司文件\运营部\独步天下\独步天下\独步天下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39" y="939656"/>
            <a:ext cx="4274853" cy="172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E:\360同步\layabox 公司文件\运营部\独步天下\广告图\小图\独步天下-嵌入图片-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556" y="2704432"/>
            <a:ext cx="3107638" cy="46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:\360同步\layabox 公司文件\运营部\独步天下\广告图\小图\独步天下-嵌入图片-0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0166" y="3833716"/>
            <a:ext cx="3107638" cy="46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内容占位符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73" y="5255162"/>
            <a:ext cx="4248475" cy="3311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汪明玉\Desktop\新建文件夹 (3)\谢总演讲-黑色版定稿-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15" y="0"/>
            <a:ext cx="12194117" cy="914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C:\Users\汪明玉\Desktop\新建文件夹 (3)\谢总演讲-黑色版定稿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531" y="0"/>
            <a:ext cx="12155604" cy="911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汪明玉\Desktop\新建文件夹 (3)\谢总演讲-黑色版定稿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15" y="0"/>
            <a:ext cx="12194117" cy="914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汪明玉\Desktop\新建文件夹 (3)\谢总演讲-黑色版定稿-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07" y="0"/>
            <a:ext cx="12169352" cy="91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汪明玉\Desktop\新建文件夹 (3)\谢总演讲-黑色版定稿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939" y="313205"/>
            <a:ext cx="114300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6819" y="832515"/>
            <a:ext cx="143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2080915" y="6517010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6386" name="Picture 2" descr="C:\Users\汪明玉\Desktop\新建文件夹 (2)\跨界三端 助力H5腾飞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88"/>
            <a:ext cx="15989585" cy="899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6819" y="832515"/>
            <a:ext cx="143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2080915" y="6517010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 descr="演讲稿-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1782"/>
            <a:ext cx="16250920" cy="9140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611782"/>
            <a:ext cx="16259175" cy="17329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94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演讲稿-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12" y="-539774"/>
            <a:ext cx="14339149" cy="80648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539774"/>
            <a:ext cx="16259175" cy="22371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6819" y="832515"/>
            <a:ext cx="143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2080915" y="6517010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2051" name="Picture 3" descr="C:\Users\汪明玉\Desktop\新建文件夹 (2)\宫玉才11.19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9" y="9942"/>
            <a:ext cx="16268814" cy="915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 descr="演讲稿-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3750"/>
            <a:ext cx="16210280" cy="91173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3815"/>
            <a:ext cx="3603625" cy="21691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191875" y="-446940"/>
            <a:ext cx="3603625" cy="13963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98955" y="-446940"/>
            <a:ext cx="3603625" cy="13963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360同步\layabox 公司文件\进行中\如何把握游戏行业新机遇 2016-9-22\导出图\CJ-谢总ppt-定稿-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" y="0"/>
            <a:ext cx="16258823" cy="914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91" y="1217913"/>
            <a:ext cx="5038417" cy="112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4673202" y="368490"/>
            <a:ext cx="2160239" cy="6682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演讲稿-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6256635" cy="9143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5563" y="205282"/>
            <a:ext cx="3603625" cy="14871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41955" y="201147"/>
            <a:ext cx="3819649" cy="9872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演讲稿-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03" y="-18256"/>
            <a:ext cx="16324580" cy="918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568747" y="1124902"/>
            <a:ext cx="2160239" cy="6682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513963" y="337108"/>
            <a:ext cx="3456384" cy="6682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57379" y="6517010"/>
            <a:ext cx="3456384" cy="12961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784771" y="6603977"/>
            <a:ext cx="14633259" cy="121468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sz="4000" dirty="0" err="1" smtClean="0">
                <a:latin typeface="微软雅黑" pitchFamily="34" charset="-122"/>
                <a:ea typeface="微软雅黑" pitchFamily="34" charset="-122"/>
              </a:rPr>
              <a:t>LayaAir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技术交流</a:t>
            </a:r>
            <a:endParaRPr lang="en-US" altLang="zh-CN" sz="40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r>
              <a:rPr lang="en-US" altLang="zh-CN" sz="4000" b="1" dirty="0" smtClean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群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sz="4000" b="1" dirty="0" smtClean="0">
                <a:latin typeface="微软雅黑" pitchFamily="34" charset="-122"/>
                <a:ea typeface="微软雅黑" pitchFamily="34" charset="-122"/>
              </a:rPr>
              <a:t>104144216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3664091"/>
            <a:ext cx="10721875" cy="47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771" y="1764482"/>
            <a:ext cx="14633259" cy="121468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7200" dirty="0" err="1" smtClean="0">
                <a:latin typeface="微软雅黑" pitchFamily="34" charset="-122"/>
                <a:ea typeface="微软雅黑" pitchFamily="34" charset="-122"/>
              </a:rPr>
              <a:t>LayaAir</a:t>
            </a:r>
            <a:r>
              <a:rPr lang="zh-CN" altLang="en-US" sz="7200" dirty="0" smtClean="0">
                <a:latin typeface="微软雅黑" pitchFamily="34" charset="-122"/>
                <a:ea typeface="微软雅黑" pitchFamily="34" charset="-122"/>
              </a:rPr>
              <a:t>腾讯课堂</a:t>
            </a:r>
            <a:endParaRPr lang="zh-CN" altLang="en-US" sz="7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883" y="3564682"/>
            <a:ext cx="46672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434" y="5933338"/>
            <a:ext cx="23622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97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6819" y="832515"/>
            <a:ext cx="143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2080915" y="6517010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576859" y="832515"/>
            <a:ext cx="63437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</a:rPr>
              <a:t>LayaOpen</a:t>
            </a:r>
            <a:r>
              <a:rPr lang="zh-CN" altLang="en-US" sz="4000" dirty="0">
                <a:solidFill>
                  <a:schemeClr val="bg1"/>
                </a:solidFill>
              </a:rPr>
              <a:t>自助对接开放平台</a:t>
            </a:r>
            <a:endParaRPr lang="en-US" altLang="zh-CN" sz="4000" dirty="0" smtClean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20190" y="4218851"/>
            <a:ext cx="133789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对接</a:t>
            </a:r>
            <a:r>
              <a:rPr lang="en-US" altLang="zh-CN" sz="4000" dirty="0" smtClean="0">
                <a:solidFill>
                  <a:schemeClr val="bg1"/>
                </a:solidFill>
              </a:rPr>
              <a:t>SDK</a:t>
            </a:r>
            <a:r>
              <a:rPr lang="zh-CN" altLang="en-US" sz="4000" dirty="0" smtClean="0">
                <a:solidFill>
                  <a:schemeClr val="bg1"/>
                </a:solidFill>
              </a:rPr>
              <a:t>（包括</a:t>
            </a:r>
            <a:r>
              <a:rPr lang="zh-CN" altLang="en-US" sz="4000" dirty="0">
                <a:solidFill>
                  <a:schemeClr val="bg1"/>
                </a:solidFill>
              </a:rPr>
              <a:t>了登录和</a:t>
            </a:r>
            <a:r>
              <a:rPr lang="zh-CN" altLang="en-US" sz="4000" dirty="0" smtClean="0">
                <a:solidFill>
                  <a:schemeClr val="bg1"/>
                </a:solidFill>
              </a:rPr>
              <a:t>支付</a:t>
            </a:r>
            <a:r>
              <a:rPr lang="zh-CN" altLang="en-US" sz="4000" dirty="0">
                <a:solidFill>
                  <a:schemeClr val="bg1"/>
                </a:solidFill>
              </a:rPr>
              <a:t>）</a:t>
            </a:r>
            <a:r>
              <a:rPr lang="zh-CN" altLang="en-US" sz="4000" dirty="0" smtClean="0">
                <a:solidFill>
                  <a:schemeClr val="bg1"/>
                </a:solidFill>
              </a:rPr>
              <a:t>几百家</a:t>
            </a:r>
            <a:r>
              <a:rPr lang="en-US" altLang="zh-CN" sz="4000" dirty="0" smtClean="0">
                <a:solidFill>
                  <a:schemeClr val="bg1"/>
                </a:solidFill>
              </a:rPr>
              <a:t>H5</a:t>
            </a:r>
            <a:r>
              <a:rPr lang="zh-CN" altLang="en-US" sz="4000" dirty="0" smtClean="0">
                <a:solidFill>
                  <a:schemeClr val="bg1"/>
                </a:solidFill>
              </a:rPr>
              <a:t>渠道自动</a:t>
            </a:r>
            <a:r>
              <a:rPr lang="zh-CN" altLang="en-US" sz="4000" dirty="0">
                <a:solidFill>
                  <a:schemeClr val="bg1"/>
                </a:solidFill>
              </a:rPr>
              <a:t>对接</a:t>
            </a:r>
            <a:r>
              <a:rPr lang="zh-CN" altLang="en-US" sz="4000" dirty="0" smtClean="0">
                <a:solidFill>
                  <a:schemeClr val="bg1"/>
                </a:solidFill>
              </a:rPr>
              <a:t>完成</a:t>
            </a:r>
            <a:endParaRPr lang="en-US" altLang="zh-CN" sz="4000" dirty="0" smtClean="0">
              <a:solidFill>
                <a:schemeClr val="bg1"/>
              </a:solidFill>
            </a:endParaRPr>
          </a:p>
        </p:txBody>
      </p:sp>
      <p:pic>
        <p:nvPicPr>
          <p:cNvPr id="7" name="图片 6" descr="演讲稿-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-12700"/>
            <a:ext cx="16255365" cy="91427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587480" y="147320"/>
            <a:ext cx="3603625" cy="13963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9425" y="279400"/>
            <a:ext cx="3603625" cy="13963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6819" y="832515"/>
            <a:ext cx="143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2080915" y="6517010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16259175" cy="9144000"/>
          </a:xfrm>
          <a:prstGeom prst="rect">
            <a:avLst/>
          </a:prstGeom>
        </p:spPr>
      </p:pic>
      <p:pic>
        <p:nvPicPr>
          <p:cNvPr id="5" name="图片 4" descr="演讲稿-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6257270" cy="9144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87480" y="147320"/>
            <a:ext cx="3603625" cy="13963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87985" y="267335"/>
            <a:ext cx="3603625" cy="13963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6819" y="832515"/>
            <a:ext cx="143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2080915" y="6517010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1266" name="Picture 2" descr="C:\Users\汪明玉\Desktop\新建文件夹 (2)\跨界三端 助力H5腾飞-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4" y="0"/>
            <a:ext cx="16258821" cy="914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583381" y="5936809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 descr="演讲稿-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" y="-323750"/>
            <a:ext cx="16256635" cy="91433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87480" y="147320"/>
            <a:ext cx="3603625" cy="13963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1139" y="-123906"/>
            <a:ext cx="3941445" cy="16408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583381" y="5936809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449067" y="1332434"/>
            <a:ext cx="957706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Layabox</a:t>
            </a:r>
            <a:r>
              <a:rPr lang="en-US" altLang="zh-CN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: </a:t>
            </a:r>
            <a:r>
              <a:rPr lang="zh-CN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多种合作模式</a:t>
            </a:r>
            <a:endParaRPr lang="en-US" altLang="zh-CN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嵌入                 移动站点             独立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011" y="3240649"/>
            <a:ext cx="2866379" cy="4770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119" y="3198441"/>
            <a:ext cx="2688012" cy="481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52" y="3275169"/>
            <a:ext cx="277177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77059" y="1044402"/>
            <a:ext cx="97930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跨界三端 助力H5腾飞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3" name="图片 2" descr="演讲稿副本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0"/>
            <a:ext cx="16301720" cy="91687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35560"/>
            <a:ext cx="16259175" cy="22320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汪明玉\Desktop\新建文件夹 (2)\跨界三端 助力H5腾飞-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71" y="180305"/>
            <a:ext cx="14402109" cy="81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583381" y="5936809"/>
            <a:ext cx="1044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汪明玉\Desktop\新建文件夹 (3)\跨界三端 助力H5腾飞-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51" y="-3920"/>
            <a:ext cx="16265793" cy="914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77059" y="1044402"/>
            <a:ext cx="97930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跨界三端 助力H5腾飞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3" name="图片 2" descr="演讲稿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-611782"/>
            <a:ext cx="16256635" cy="91433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611782"/>
            <a:ext cx="16259175" cy="28082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演讲稿-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" y="-683790"/>
            <a:ext cx="16277590" cy="91554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683790"/>
            <a:ext cx="16259175" cy="28802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77059" y="1044402"/>
            <a:ext cx="97930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跨界三端 助力H5腾飞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5" name="图片 4" descr="演讲稿副本-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323750"/>
            <a:ext cx="16207740" cy="91160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35560"/>
            <a:ext cx="16259175" cy="17329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77059" y="1044402"/>
            <a:ext cx="97930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跨界三端 助力H5腾飞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4" name="图片 3" descr="演讲稿副本-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323750"/>
            <a:ext cx="16232505" cy="91300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35560"/>
            <a:ext cx="16259175" cy="17329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77059" y="1044402"/>
            <a:ext cx="97930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跨界三端 助力H5腾飞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3" name="图片 2" descr="演讲稿副本-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323750"/>
            <a:ext cx="16277590" cy="91554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35560"/>
            <a:ext cx="16259175" cy="17329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8" y="217592"/>
            <a:ext cx="4754850" cy="90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165</Words>
  <Application>Microsoft Office PowerPoint</Application>
  <PresentationFormat>自定义</PresentationFormat>
  <Paragraphs>27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汪明玉</dc:creator>
  <cp:lastModifiedBy>Wang,Mei</cp:lastModifiedBy>
  <cp:revision>369</cp:revision>
  <dcterms:created xsi:type="dcterms:W3CDTF">2015-05-23T12:47:00Z</dcterms:created>
  <dcterms:modified xsi:type="dcterms:W3CDTF">2016-11-17T14:08:53Z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